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683" r:id="rId6"/>
  </p:sldMasterIdLst>
  <p:notesMasterIdLst>
    <p:notesMasterId r:id="rId34"/>
  </p:notesMasterIdLst>
  <p:handoutMasterIdLst>
    <p:handoutMasterId r:id="rId35"/>
  </p:handoutMasterIdLst>
  <p:sldIdLst>
    <p:sldId id="2760" r:id="rId7"/>
    <p:sldId id="2761" r:id="rId8"/>
    <p:sldId id="2782" r:id="rId9"/>
    <p:sldId id="2783" r:id="rId10"/>
    <p:sldId id="2787" r:id="rId11"/>
    <p:sldId id="2788" r:id="rId12"/>
    <p:sldId id="2784" r:id="rId13"/>
    <p:sldId id="2785" r:id="rId14"/>
    <p:sldId id="2789" r:id="rId15"/>
    <p:sldId id="2791" r:id="rId16"/>
    <p:sldId id="2792" r:id="rId17"/>
    <p:sldId id="2793" r:id="rId18"/>
    <p:sldId id="2794" r:id="rId19"/>
    <p:sldId id="2795" r:id="rId20"/>
    <p:sldId id="2796" r:id="rId21"/>
    <p:sldId id="2797" r:id="rId22"/>
    <p:sldId id="2798" r:id="rId23"/>
    <p:sldId id="2799" r:id="rId24"/>
    <p:sldId id="2800" r:id="rId25"/>
    <p:sldId id="2786" r:id="rId26"/>
    <p:sldId id="2801" r:id="rId27"/>
    <p:sldId id="2802" r:id="rId28"/>
    <p:sldId id="2803" r:id="rId29"/>
    <p:sldId id="2804" r:id="rId30"/>
    <p:sldId id="2805" r:id="rId31"/>
    <p:sldId id="2806" r:id="rId32"/>
    <p:sldId id="2807" r:id="rId3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985E8"/>
    <a:srgbClr val="0432FF"/>
    <a:srgbClr val="F7F7F7"/>
    <a:srgbClr val="EEEEEE"/>
    <a:srgbClr val="92D050"/>
    <a:srgbClr val="0096FF"/>
    <a:srgbClr val="1D1D1A"/>
    <a:srgbClr val="F2F2F2"/>
    <a:srgbClr val="4F81BD"/>
    <a:srgbClr val="E2F9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6" autoAdjust="0"/>
    <p:restoredTop sz="96291" autoAdjust="0"/>
  </p:normalViewPr>
  <p:slideViewPr>
    <p:cSldViewPr snapToGrid="0" snapToObjects="1">
      <p:cViewPr varScale="1">
        <p:scale>
          <a:sx n="121" d="100"/>
          <a:sy n="121" d="100"/>
        </p:scale>
        <p:origin x="176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2D1AC6-7767-E847-EB93-41557A6B4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7249" y="3660489"/>
            <a:ext cx="3215747" cy="263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060028"/>
            <a:ext cx="11161240" cy="319514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5BC6AC-E2D3-95E2-75AE-2F297EA68587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028295" y="404649"/>
            <a:ext cx="3491153" cy="337907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120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algn="ctr"/>
            <a:r>
              <a:rPr kumimoji="1" lang="en-US" altLang="zh-CN" sz="9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9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5532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79570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59475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060028"/>
            <a:ext cx="11161240" cy="319514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5BC6AC-E2D3-95E2-75AE-2F297EA68587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028295" y="404649"/>
            <a:ext cx="3491153" cy="337907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120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algn="ctr"/>
            <a:r>
              <a:rPr kumimoji="1" lang="en-US" altLang="zh-CN" sz="9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9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2025/1/15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4" r:id="rId4"/>
    <p:sldLayoutId id="214748398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0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987670-B1A9-4CC7-2D69-5F2DA93F0F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大模型推理框架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677B244-9FEB-8BFE-0774-61BFA4D94BF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81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02C2E-05A4-7E06-58E1-3401D6A0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User Interface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AFDD9-420E-C365-AAC7-F25B32924F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68E3EF-4AAC-E3EB-086C-AC456FD05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64" y="1318063"/>
            <a:ext cx="10012834" cy="50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2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02C2E-05A4-7E06-58E1-3401D6A0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Before serving requests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D2AF7D-02E4-45E2-5B2B-7BF0AA28A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621" y="1629260"/>
            <a:ext cx="8218966" cy="4828947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AFDD9-420E-C365-AAC7-F25B32924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" altLang="zh-CN" dirty="0"/>
              <a:t>1. Initialize &amp; load model</a:t>
            </a:r>
          </a:p>
        </p:txBody>
      </p:sp>
    </p:spTree>
    <p:extLst>
      <p:ext uri="{BB962C8B-B14F-4D97-AF65-F5344CB8AC3E}">
        <p14:creationId xmlns:p14="http://schemas.microsoft.com/office/powerpoint/2010/main" val="2269812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02C2E-05A4-7E06-58E1-3401D6A0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Before serving requests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AFDD9-420E-C365-AAC7-F25B32924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2</a:t>
            </a:r>
            <a:r>
              <a:rPr lang="en" altLang="zh-CN" dirty="0"/>
              <a:t>. Profile memory usage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B65C25-4733-2C54-3F76-146333E7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91" y="1871291"/>
            <a:ext cx="9647759" cy="440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9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02C2E-05A4-7E06-58E1-3401D6A0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Before serving requests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AFDD9-420E-C365-AAC7-F25B32924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" altLang="zh-CN" dirty="0"/>
              <a:t>3. Pre-allocate KV Blocks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0A5C89-DF7E-EBD9-1346-89429B3C3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53" y="1815069"/>
            <a:ext cx="9959094" cy="454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97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02C2E-05A4-7E06-58E1-3401D6A0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When requests arrive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AFDD9-420E-C365-AAC7-F25B32924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ADB9E7-DBF2-E507-BE21-523B111FA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4" y="1518823"/>
            <a:ext cx="10973903" cy="450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97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02C2E-05A4-7E06-58E1-3401D6A0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At every step, the scheduler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AFDD9-420E-C365-AAC7-F25B32924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2CCF54-AF9F-95CF-0288-C5024B433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88" y="1476829"/>
            <a:ext cx="10631986" cy="465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02C2E-05A4-7E06-58E1-3401D6A0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At every step, the scheduler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AFDD9-420E-C365-AAC7-F25B32924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BA80E7-046D-C810-D79E-3505858ED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69" y="1563175"/>
            <a:ext cx="10443758" cy="447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7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02C2E-05A4-7E06-58E1-3401D6A0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At every step, the scheduler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AFDD9-420E-C365-AAC7-F25B32924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E9388D-B230-8347-4520-EC1AA9CA0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43" y="1357810"/>
            <a:ext cx="10734810" cy="48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02C2E-05A4-7E06-58E1-3401D6A0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At every step, the scheduler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AFDD9-420E-C365-AAC7-F25B32924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9F10F7-63B4-4831-C839-0D5A510C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78" y="1250731"/>
            <a:ext cx="8949805" cy="517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1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02C2E-05A4-7E06-58E1-3401D6A0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At every step, the scheduler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AFDD9-420E-C365-AAC7-F25B32924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 anchor="ctr"/>
          <a:lstStyle/>
          <a:p>
            <a:pPr marL="492125" indent="-482600">
              <a:spcAft>
                <a:spcPts val="1000"/>
              </a:spcAft>
              <a:buFont typeface="+mj-lt"/>
              <a:buAutoNum type="arabicPeriod"/>
            </a:pPr>
            <a:r>
              <a:rPr lang="en" altLang="zh-CN" sz="2400" b="0" i="0" u="none" strike="noStrike" dirty="0">
                <a:solidFill>
                  <a:srgbClr val="000000"/>
                </a:solidFill>
                <a:effectLst/>
                <a:latin typeface="Lexend" pitchFamily="2" charset="0"/>
              </a:rPr>
              <a:t>Core component: </a:t>
            </a:r>
            <a:r>
              <a:rPr lang="en" altLang="zh-CN" sz="2400" b="0" i="0" u="none" strike="noStrike" dirty="0" err="1">
                <a:solidFill>
                  <a:srgbClr val="4985E8"/>
                </a:solidFill>
                <a:effectLst/>
                <a:latin typeface="Lexend" pitchFamily="2" charset="0"/>
              </a:rPr>
              <a:t>LLMEngine</a:t>
            </a:r>
            <a:endParaRPr lang="en" altLang="zh-CN" sz="2400" b="0" i="0" u="none" strike="noStrike" dirty="0">
              <a:solidFill>
                <a:srgbClr val="4985E8"/>
              </a:solidFill>
              <a:effectLst/>
              <a:latin typeface="Lexend" pitchFamily="2" charset="0"/>
            </a:endParaRPr>
          </a:p>
          <a:p>
            <a:pPr marL="492125" indent="-482600">
              <a:spcAft>
                <a:spcPts val="1000"/>
              </a:spcAft>
              <a:buFont typeface="+mj-lt"/>
              <a:buAutoNum type="arabicPeriod"/>
            </a:pPr>
            <a:r>
              <a:rPr lang="en" altLang="zh-CN" sz="2400" b="0" i="0" u="none" strike="noStrike" dirty="0">
                <a:solidFill>
                  <a:srgbClr val="000000"/>
                </a:solidFill>
                <a:effectLst/>
                <a:latin typeface="Lexend" pitchFamily="2" charset="0"/>
              </a:rPr>
              <a:t>Centralized controller → Distributed workers</a:t>
            </a:r>
          </a:p>
          <a:p>
            <a:pPr marL="492125" indent="-482600">
              <a:spcAft>
                <a:spcPts val="1000"/>
              </a:spcAft>
              <a:buFont typeface="+mj-lt"/>
              <a:buAutoNum type="arabicPeriod"/>
            </a:pPr>
            <a:r>
              <a:rPr lang="en" altLang="zh-CN" sz="2400" b="0" i="0" u="none" strike="noStrike" dirty="0">
                <a:solidFill>
                  <a:srgbClr val="000000"/>
                </a:solidFill>
                <a:effectLst/>
                <a:latin typeface="Lexend" pitchFamily="2" charset="0"/>
              </a:rPr>
              <a:t>Scheduler prepares the requests at each step</a:t>
            </a:r>
          </a:p>
          <a:p>
            <a:pPr marL="492125" indent="-482600">
              <a:spcAft>
                <a:spcPts val="1000"/>
              </a:spcAft>
              <a:buFont typeface="+mj-lt"/>
              <a:buAutoNum type="arabicPeriod"/>
            </a:pPr>
            <a:r>
              <a:rPr lang="en" altLang="zh-CN" sz="2400" b="0" i="0" u="none" strike="noStrike" dirty="0">
                <a:solidFill>
                  <a:srgbClr val="000000"/>
                </a:solidFill>
                <a:effectLst/>
                <a:latin typeface="Lexend" pitchFamily="2" charset="0"/>
              </a:rPr>
              <a:t>Workers run the model with </a:t>
            </a:r>
            <a:r>
              <a:rPr lang="en" altLang="zh-CN" sz="2400" b="0" i="0" u="none" strike="noStrike" dirty="0" err="1">
                <a:solidFill>
                  <a:srgbClr val="4A86E8"/>
                </a:solidFill>
                <a:effectLst/>
                <a:latin typeface="Lexend" pitchFamily="2" charset="0"/>
              </a:rPr>
              <a:t>PagedAttention</a:t>
            </a:r>
            <a:endParaRPr lang="en" altLang="zh-CN" sz="2400" b="0" i="0" u="none" strike="noStrike" dirty="0">
              <a:solidFill>
                <a:srgbClr val="000000"/>
              </a:solidFill>
              <a:effectLst/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335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7C4E96-B591-1C43-18DA-ED261CD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传统推理引擎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36A2371B-380B-EA82-287E-D625657619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758" y="940022"/>
            <a:ext cx="6315245" cy="5359564"/>
          </a:xfrm>
        </p:spPr>
      </p:pic>
    </p:spTree>
    <p:extLst>
      <p:ext uri="{BB962C8B-B14F-4D97-AF65-F5344CB8AC3E}">
        <p14:creationId xmlns:p14="http://schemas.microsoft.com/office/powerpoint/2010/main" val="1192023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F9020ED-5B8E-729C-7ABC-91E7CD07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VLLM</a:t>
            </a:r>
            <a:r>
              <a:rPr lang="zh-CN" altLang="en-US" dirty="0"/>
              <a:t> </a:t>
            </a:r>
            <a:r>
              <a:rPr lang="en" altLang="zh-CN" dirty="0" err="1"/>
              <a:t>LLMEngine</a:t>
            </a:r>
            <a:r>
              <a:rPr lang="en" altLang="zh-CN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endParaRPr lang="zh-CN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1C031E4-494B-5E79-0798-0BB862B9E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" t="4040" r="2260" b="3405"/>
          <a:stretch/>
        </p:blipFill>
        <p:spPr bwMode="auto">
          <a:xfrm>
            <a:off x="3384331" y="1456671"/>
            <a:ext cx="8370283" cy="48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8B647DA-E8C7-537D-38DF-4DDE05D4C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883" y="1360170"/>
            <a:ext cx="2995448" cy="4994910"/>
          </a:xfrm>
        </p:spPr>
        <p:txBody>
          <a:bodyPr anchor="ctr"/>
          <a:lstStyle/>
          <a:p>
            <a:pPr marL="457200" indent="-457200" algn="l">
              <a:buFont typeface="+mj-lt"/>
              <a:buAutoNum type="arabicPeriod"/>
            </a:pPr>
            <a:r>
              <a:rPr lang="zh-CN" altLang="en-US" dirty="0"/>
              <a:t>请求调度 </a:t>
            </a:r>
            <a:r>
              <a:rPr lang="en" altLang="zh-CN" dirty="0">
                <a:solidFill>
                  <a:srgbClr val="4985E8"/>
                </a:solidFill>
              </a:rPr>
              <a:t>Scheduler</a:t>
            </a:r>
            <a:r>
              <a:rPr lang="zh-CN" altLang="en-US" dirty="0">
                <a:solidFill>
                  <a:srgbClr val="4985E8"/>
                </a:solidFill>
              </a:rPr>
              <a:t> </a:t>
            </a:r>
            <a:r>
              <a:rPr lang="zh-CN" altLang="en-US" dirty="0"/>
              <a:t>等待队列中选择要处理请求</a:t>
            </a:r>
            <a:endParaRPr lang="en-US" altLang="zh-CN" dirty="0"/>
          </a:p>
          <a:p>
            <a:pPr marL="457200" indent="-457200" algn="l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负责推理 </a:t>
            </a:r>
            <a:r>
              <a:rPr lang="en" altLang="zh-CN" dirty="0">
                <a:solidFill>
                  <a:srgbClr val="4985E8"/>
                </a:solidFill>
              </a:rPr>
              <a:t>Worker</a:t>
            </a:r>
            <a:r>
              <a:rPr lang="zh-CN" altLang="en-US" dirty="0"/>
              <a:t> 使用模型对被调度请求进行推理</a:t>
            </a:r>
          </a:p>
        </p:txBody>
      </p:sp>
    </p:spTree>
    <p:extLst>
      <p:ext uri="{BB962C8B-B14F-4D97-AF65-F5344CB8AC3E}">
        <p14:creationId xmlns:p14="http://schemas.microsoft.com/office/powerpoint/2010/main" val="300403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A926228-F749-6678-88DC-B685DE4E3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VLLM</a:t>
            </a:r>
            <a:r>
              <a:rPr lang="zh-CN" altLang="en-US" dirty="0"/>
              <a:t> 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Init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F2A9561-1220-1CF9-3A3B-76247DD9E8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35846FD-3187-338D-CDE0-29F4ED338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273" y="1147604"/>
            <a:ext cx="7364216" cy="540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676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3C1F9-1418-D6F1-2AAB-0921B3C1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VLLM</a:t>
            </a:r>
            <a:r>
              <a:rPr lang="zh-CN" altLang="en-US" dirty="0"/>
              <a:t> 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1th</a:t>
            </a:r>
            <a:r>
              <a:rPr lang="zh-CN" altLang="en-US" dirty="0"/>
              <a:t> </a:t>
            </a:r>
            <a:r>
              <a:rPr lang="en-US" altLang="zh-CN" dirty="0" err="1"/>
              <a:t>iter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54E50C-DFA0-6C83-2A10-7F88CA302D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7679784-FB4A-CF9C-D3D3-E2C73B516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07" y="1067529"/>
            <a:ext cx="7556938" cy="554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773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3C1F9-1418-D6F1-2AAB-0921B3C1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01C39F80-3623-0CAD-41C4-2E10C38A57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9EFB0F4-5E23-6DB2-D505-FD41B2DA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70" y="1065862"/>
            <a:ext cx="7628422" cy="559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829D4A28-A213-626E-E46D-5236801777E2}"/>
              </a:ext>
            </a:extLst>
          </p:cNvPr>
          <p:cNvSpPr txBox="1">
            <a:spLocks/>
          </p:cNvSpPr>
          <p:nvPr/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 defTabSz="1219200" rtl="0" eaLnBrk="1" latinLnBrk="0" hangingPunct="1">
              <a:spcBef>
                <a:spcPct val="0"/>
              </a:spcBef>
              <a:buNone/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VLLM</a:t>
            </a:r>
            <a:r>
              <a:rPr lang="en-US" dirty="0"/>
              <a:t> </a:t>
            </a:r>
            <a:r>
              <a:rPr lang="en-US" altLang="zh-CN" dirty="0"/>
              <a:t>Worker</a:t>
            </a:r>
            <a:r>
              <a:rPr lang="en-US" dirty="0"/>
              <a:t> </a:t>
            </a:r>
            <a:r>
              <a:rPr lang="en-US" altLang="zh-CN" dirty="0"/>
              <a:t>2th</a:t>
            </a:r>
            <a:r>
              <a:rPr lang="en-US" dirty="0"/>
              <a:t> </a:t>
            </a:r>
            <a:r>
              <a:rPr lang="en-US" altLang="zh-CN" dirty="0" err="1"/>
              <a:t>iter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376631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91B3F34-D03B-D75D-DF3B-4175E2D42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LLMEngine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12250B-08AE-D8D4-6238-9BDA332EB2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225E996-FC88-4DCA-D793-FCBE6FB53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2" y="1535199"/>
            <a:ext cx="11093066" cy="464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708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91B3F34-D03B-D75D-DF3B-4175E2D42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BlockSpaceManager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12250B-08AE-D8D4-6238-9BDA332EB2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D53693C-6F8A-9F23-82B1-8A3CD1F8D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15" y="2051164"/>
            <a:ext cx="11126931" cy="366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14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3F76E9C-95B1-D4EF-91A9-D8B6DD13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vLLM</a:t>
            </a:r>
            <a:r>
              <a:rPr lang="zh-CN" altLang="en-US" dirty="0"/>
              <a:t> </a:t>
            </a:r>
            <a:r>
              <a:rPr lang="en-US" altLang="zh-CN" dirty="0"/>
              <a:t>workload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01E6804-B31A-FDFB-E96C-23B30498B1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D85C7CE-3A09-8D14-A97F-DA753F5B9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8"/>
          <a:stretch/>
        </p:blipFill>
        <p:spPr bwMode="auto">
          <a:xfrm>
            <a:off x="1797268" y="1360170"/>
            <a:ext cx="8156028" cy="50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5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F730090-C4E9-71CC-C9AB-552B8F00F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1EDFC8-F8F7-1D16-A1CA-7C911E79CE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A1B94E9-D31F-FCCF-542C-0E6FD2C74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870" y="356399"/>
            <a:ext cx="9165021" cy="630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49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7C4E96-B591-1C43-18DA-ED261CD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LLLM</a:t>
            </a:r>
            <a:r>
              <a:rPr lang="zh-CN" altLang="en-US" dirty="0"/>
              <a:t> 推理引擎</a:t>
            </a:r>
            <a:r>
              <a:rPr lang="en-US" altLang="zh-CN" dirty="0"/>
              <a:t>&amp;</a:t>
            </a:r>
            <a:r>
              <a:rPr lang="zh-CN" altLang="en-US" dirty="0"/>
              <a:t>服务化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691DCD-6585-92B6-EF31-2CD902333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96" y="1234804"/>
            <a:ext cx="7226676" cy="522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59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436C8DB-E956-7704-DE0B-586C2BFD4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VLLM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99B2A56-2246-6B3B-8A6E-FC7A2E8C4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2102069"/>
            <a:ext cx="10963473" cy="4253011"/>
          </a:xfrm>
        </p:spPr>
        <p:txBody>
          <a:bodyPr/>
          <a:lstStyle/>
          <a:p>
            <a:r>
              <a:rPr lang="en" altLang="zh-CN" sz="1600" dirty="0"/>
              <a:t>https://</a:t>
            </a:r>
            <a:r>
              <a:rPr lang="en" altLang="zh-CN" sz="1600" dirty="0" err="1"/>
              <a:t>github.com</a:t>
            </a:r>
            <a:r>
              <a:rPr lang="en" altLang="zh-CN" sz="1600" dirty="0"/>
              <a:t>/</a:t>
            </a:r>
            <a:r>
              <a:rPr lang="en" altLang="zh-CN" sz="1600" dirty="0" err="1"/>
              <a:t>vllm</a:t>
            </a:r>
            <a:r>
              <a:rPr lang="en" altLang="zh-CN" sz="1600" dirty="0"/>
              <a:t>-project/</a:t>
            </a:r>
            <a:r>
              <a:rPr lang="en" altLang="zh-CN" sz="1600" dirty="0" err="1"/>
              <a:t>vllm</a:t>
            </a:r>
            <a:endParaRPr lang="zh-CN" altLang="en-US" sz="1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5B9573-144C-E53B-3837-F2D11B93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17" y="1436389"/>
            <a:ext cx="10782000" cy="5242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4821315-A6B3-F9C0-5845-B4244BE37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27" y="3429000"/>
            <a:ext cx="4224708" cy="22770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5C4672-B3F1-BA7C-9034-64C6D34AB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425" y="3429000"/>
            <a:ext cx="5323798" cy="2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79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EDA9FD6-9591-D287-5898-0FF55729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Adopters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9AC6870-FF68-6D37-D22F-20BB570D82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1B13A7-535E-3002-BF22-F6A49259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452924"/>
            <a:ext cx="10968617" cy="4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35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EDA9FD6-9591-D287-5898-0FF55729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Adopters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9AC6870-FF68-6D37-D22F-20BB570D82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A084DB-5BE0-185E-416A-C64666FB3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1442413"/>
            <a:ext cx="10991450" cy="483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6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84D8FC4-2C97-1D5E-1AF3-F6842017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VLLM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FEE8A4B-759C-F034-8DE0-1B9F84FFA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 err="1">
                <a:solidFill>
                  <a:srgbClr val="C00000"/>
                </a:solidFill>
              </a:rPr>
              <a:t>vLLM</a:t>
            </a:r>
            <a:r>
              <a:rPr lang="en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是一个 </a:t>
            </a:r>
            <a:r>
              <a:rPr lang="en" altLang="zh-CN" dirty="0">
                <a:solidFill>
                  <a:srgbClr val="C00000"/>
                </a:solidFill>
              </a:rPr>
              <a:t>LLM (Large Language Model) </a:t>
            </a:r>
            <a:r>
              <a:rPr lang="zh-CN" altLang="en-US" dirty="0">
                <a:solidFill>
                  <a:srgbClr val="C00000"/>
                </a:solidFill>
              </a:rPr>
              <a:t>推理和部署服务库，结合 </a:t>
            </a:r>
            <a:r>
              <a:rPr lang="en" altLang="zh-CN" dirty="0">
                <a:solidFill>
                  <a:srgbClr val="C00000"/>
                </a:solidFill>
              </a:rPr>
              <a:t>iterative-level schedule (continuous batching</a:t>
            </a:r>
            <a:r>
              <a:rPr lang="en-US" altLang="zh-CN" dirty="0">
                <a:solidFill>
                  <a:srgbClr val="C00000"/>
                </a:solidFill>
              </a:rPr>
              <a:t>) </a:t>
            </a:r>
            <a:r>
              <a:rPr lang="zh-CN" altLang="en-US" dirty="0">
                <a:solidFill>
                  <a:srgbClr val="C00000"/>
                </a:solidFill>
              </a:rPr>
              <a:t>和 </a:t>
            </a:r>
            <a:r>
              <a:rPr lang="en" altLang="zh-CN" dirty="0">
                <a:solidFill>
                  <a:srgbClr val="C00000"/>
                </a:solidFill>
              </a:rPr>
              <a:t>Paged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" altLang="zh-CN" dirty="0">
                <a:solidFill>
                  <a:srgbClr val="C00000"/>
                </a:solidFill>
              </a:rPr>
              <a:t>Attention </a:t>
            </a:r>
            <a:r>
              <a:rPr lang="zh-CN" altLang="en-US" dirty="0">
                <a:solidFill>
                  <a:srgbClr val="C00000"/>
                </a:solidFill>
              </a:rPr>
              <a:t>以提高吞吐量：</a:t>
            </a:r>
            <a:endParaRPr lang="en-US" altLang="zh-CN" dirty="0">
              <a:solidFill>
                <a:srgbClr val="C00000"/>
              </a:solidFill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/>
              <a:t>iterative-level schedule</a:t>
            </a:r>
            <a:r>
              <a:rPr lang="zh-CN" altLang="en-US" dirty="0"/>
              <a:t> 以单轮迭代方式对用户的请求进行处理，即 </a:t>
            </a:r>
            <a:r>
              <a:rPr lang="en" altLang="zh-CN" dirty="0"/>
              <a:t>LLM </a:t>
            </a:r>
            <a:r>
              <a:rPr lang="zh-CN" altLang="en-US" dirty="0"/>
              <a:t>生成一个 </a:t>
            </a:r>
            <a:r>
              <a:rPr lang="en" altLang="zh-CN" dirty="0"/>
              <a:t>token </a:t>
            </a:r>
            <a:r>
              <a:rPr lang="zh-CN" altLang="en-US" dirty="0"/>
              <a:t>后会重新调度下一轮要处理的请求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/>
              <a:t>Paged</a:t>
            </a:r>
            <a:r>
              <a:rPr lang="zh-CN" altLang="en-US" dirty="0"/>
              <a:t> </a:t>
            </a:r>
            <a:r>
              <a:rPr lang="en" altLang="zh-CN" dirty="0"/>
              <a:t>Attention</a:t>
            </a:r>
            <a:r>
              <a:rPr lang="zh-CN" altLang="en-US" dirty="0"/>
              <a:t> 受操作系统虚拟内存和分页思想启发，将原本连续的 </a:t>
            </a:r>
            <a:r>
              <a:rPr lang="en" altLang="zh-CN" dirty="0"/>
              <a:t>KV cache </a:t>
            </a:r>
            <a:r>
              <a:rPr lang="zh-CN" altLang="en-US" dirty="0"/>
              <a:t>存储在不连续的空间，以避免 </a:t>
            </a:r>
            <a:r>
              <a:rPr lang="en" altLang="zh-CN" dirty="0"/>
              <a:t>KV cache </a:t>
            </a:r>
            <a:r>
              <a:rPr lang="zh-CN" altLang="en-US" dirty="0"/>
              <a:t>带来的显存浪费</a:t>
            </a:r>
            <a:br>
              <a:rPr lang="en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650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39E7948-92DD-5328-4FAF-D91AC14C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VLLM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2C02515-6459-C600-A0A5-D59D778A95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2B3690-792C-4333-3714-923605D8D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77" y="1512232"/>
            <a:ext cx="7772400" cy="469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2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02C2E-05A4-7E06-58E1-3401D6A0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User Interface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223314-1A76-4146-743B-15DFA4F88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64" y="1360170"/>
            <a:ext cx="10610033" cy="4994910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AFDD9-420E-C365-AAC7-F25B32924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87310" y="5708749"/>
            <a:ext cx="6699798" cy="753066"/>
          </a:xfrm>
        </p:spPr>
        <p:txBody>
          <a:bodyPr/>
          <a:lstStyle/>
          <a:p>
            <a:r>
              <a:rPr lang="zh-CN" altLang="en-US" sz="1600" dirty="0"/>
              <a:t>核心组件是 </a:t>
            </a:r>
            <a:r>
              <a:rPr lang="en" altLang="zh-CN" sz="1600" dirty="0" err="1"/>
              <a:t>LLMEngine</a:t>
            </a:r>
            <a:r>
              <a:rPr lang="en" altLang="zh-CN" sz="1600" dirty="0"/>
              <a:t> </a:t>
            </a:r>
            <a:r>
              <a:rPr lang="zh-CN" altLang="en-US" sz="1600" dirty="0"/>
              <a:t>类，外层接口类 </a:t>
            </a:r>
            <a:r>
              <a:rPr lang="en" altLang="zh-CN" sz="1600" dirty="0"/>
              <a:t>LLM </a:t>
            </a:r>
            <a:r>
              <a:rPr lang="zh-CN" altLang="en-US" sz="1600" dirty="0"/>
              <a:t>和 </a:t>
            </a:r>
            <a:r>
              <a:rPr lang="en" altLang="zh-CN" sz="1600" dirty="0" err="1"/>
              <a:t>AsyncLLMEngine</a:t>
            </a:r>
            <a:r>
              <a:rPr lang="en" altLang="zh-CN" sz="1600" dirty="0"/>
              <a:t> </a:t>
            </a:r>
            <a:r>
              <a:rPr lang="zh-CN" altLang="en-US" sz="1600" dirty="0"/>
              <a:t>都是对 </a:t>
            </a:r>
            <a:r>
              <a:rPr lang="en" altLang="zh-CN" sz="1600" dirty="0" err="1"/>
              <a:t>LLMEngine</a:t>
            </a:r>
            <a:r>
              <a:rPr lang="en" altLang="zh-CN" sz="1600" dirty="0"/>
              <a:t> </a:t>
            </a:r>
            <a:r>
              <a:rPr lang="zh-CN" altLang="en-US" sz="1600" dirty="0"/>
              <a:t>封装</a:t>
            </a:r>
            <a:endParaRPr lang="en-US" altLang="zh-CN" sz="1600" dirty="0"/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1124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40461</TotalTime>
  <Words>277</Words>
  <Application>Microsoft Macintosh PowerPoint</Application>
  <PresentationFormat>自定义</PresentationFormat>
  <Paragraphs>43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 Medium</vt:lpstr>
      <vt:lpstr>Gill Sans MT</vt:lpstr>
      <vt:lpstr>Lexend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结束页</vt:lpstr>
      <vt:lpstr>PowerPoint 演示文稿</vt:lpstr>
      <vt:lpstr>传统推理引擎</vt:lpstr>
      <vt:lpstr>LLLM 推理引擎&amp;服务化</vt:lpstr>
      <vt:lpstr>VLLM</vt:lpstr>
      <vt:lpstr>vLLM Adopters</vt:lpstr>
      <vt:lpstr>vLLM Adopters</vt:lpstr>
      <vt:lpstr>VLLM</vt:lpstr>
      <vt:lpstr>VLLM</vt:lpstr>
      <vt:lpstr>vLLM User Interface</vt:lpstr>
      <vt:lpstr>vLLM User Interface</vt:lpstr>
      <vt:lpstr>vLLM Before serving requests</vt:lpstr>
      <vt:lpstr>vLLM Before serving requests</vt:lpstr>
      <vt:lpstr>vLLM Before serving requests</vt:lpstr>
      <vt:lpstr>vLLM When requests arrive</vt:lpstr>
      <vt:lpstr>vLLM At every step, the scheduler</vt:lpstr>
      <vt:lpstr>vLLM At every step, the scheduler</vt:lpstr>
      <vt:lpstr>vLLM At every step, the scheduler</vt:lpstr>
      <vt:lpstr>vLLM At every step, the scheduler</vt:lpstr>
      <vt:lpstr>vLLM At every step, the scheduler</vt:lpstr>
      <vt:lpstr>VLLM LLMEngine 2 Core</vt:lpstr>
      <vt:lpstr>VLLM Worker Init</vt:lpstr>
      <vt:lpstr>VLLM Worker 1th iter</vt:lpstr>
      <vt:lpstr> </vt:lpstr>
      <vt:lpstr>LLMEngine</vt:lpstr>
      <vt:lpstr>BlockSpaceManager</vt:lpstr>
      <vt:lpstr>vLLM workload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13129</cp:revision>
  <cp:lastPrinted>2023-09-08T09:14:01Z</cp:lastPrinted>
  <dcterms:created xsi:type="dcterms:W3CDTF">2020-08-28T08:44:19Z</dcterms:created>
  <dcterms:modified xsi:type="dcterms:W3CDTF">2025-01-15T02:28:05Z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